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1" r:id="rId11"/>
    <p:sldId id="266" r:id="rId12"/>
    <p:sldId id="267" r:id="rId13"/>
    <p:sldId id="268" r:id="rId14"/>
    <p:sldId id="269" r:id="rId15"/>
    <p:sldId id="270" r:id="rId16"/>
  </p:sldIdLst>
  <p:sldSz cx="12192000" cy="6858000"/>
  <p:notesSz cx="6867525" cy="99917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7EF0"/>
    <a:srgbClr val="FF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172" autoAdjust="0"/>
    <p:restoredTop sz="94660"/>
  </p:normalViewPr>
  <p:slideViewPr>
    <p:cSldViewPr snapToGrid="0">
      <p:cViewPr varScale="1">
        <p:scale>
          <a:sx n="75" d="100"/>
          <a:sy n="75" d="100"/>
        </p:scale>
        <p:origin x="-288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9E19-DCFB-4B06-B6EE-426A414DF341}" type="datetimeFigureOut">
              <a:rPr lang="en-GB" smtClean="0"/>
              <a:pPr/>
              <a:t>16/05/2016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3F107-7BCD-476D-80FD-0024246002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791223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9E19-DCFB-4B06-B6EE-426A414DF341}" type="datetimeFigureOut">
              <a:rPr lang="en-GB" smtClean="0"/>
              <a:pPr/>
              <a:t>16/05/2016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3F107-7BCD-476D-80FD-0024246002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225705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9E19-DCFB-4B06-B6EE-426A414DF341}" type="datetimeFigureOut">
              <a:rPr lang="en-GB" smtClean="0"/>
              <a:pPr/>
              <a:t>16/05/2016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3F107-7BCD-476D-80FD-0024246002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974883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9E19-DCFB-4B06-B6EE-426A414DF341}" type="datetimeFigureOut">
              <a:rPr lang="en-GB" smtClean="0"/>
              <a:pPr/>
              <a:t>16/05/2016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3F107-7BCD-476D-80FD-0024246002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283889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9E19-DCFB-4B06-B6EE-426A414DF341}" type="datetimeFigureOut">
              <a:rPr lang="en-GB" smtClean="0"/>
              <a:pPr/>
              <a:t>16/05/2016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3F107-7BCD-476D-80FD-0024246002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900266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9E19-DCFB-4B06-B6EE-426A414DF341}" type="datetimeFigureOut">
              <a:rPr lang="en-GB" smtClean="0"/>
              <a:pPr/>
              <a:t>16/05/2016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3F107-7BCD-476D-80FD-0024246002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71823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9E19-DCFB-4B06-B6EE-426A414DF341}" type="datetimeFigureOut">
              <a:rPr lang="en-GB" smtClean="0"/>
              <a:pPr/>
              <a:t>16/05/2016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3F107-7BCD-476D-80FD-0024246002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16985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9E19-DCFB-4B06-B6EE-426A414DF341}" type="datetimeFigureOut">
              <a:rPr lang="en-GB" smtClean="0"/>
              <a:pPr/>
              <a:t>16/05/2016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3F107-7BCD-476D-80FD-0024246002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073188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9E19-DCFB-4B06-B6EE-426A414DF341}" type="datetimeFigureOut">
              <a:rPr lang="en-GB" smtClean="0"/>
              <a:pPr/>
              <a:t>16/05/2016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3F107-7BCD-476D-80FD-0024246002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278582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9E19-DCFB-4B06-B6EE-426A414DF341}" type="datetimeFigureOut">
              <a:rPr lang="en-GB" smtClean="0"/>
              <a:pPr/>
              <a:t>16/05/2016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3F107-7BCD-476D-80FD-0024246002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79824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59E19-DCFB-4B06-B6EE-426A414DF341}" type="datetimeFigureOut">
              <a:rPr lang="en-GB" smtClean="0"/>
              <a:pPr/>
              <a:t>16/05/2016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3F107-7BCD-476D-80FD-0024246002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550398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59E19-DCFB-4B06-B6EE-426A414DF341}" type="datetimeFigureOut">
              <a:rPr lang="en-GB" smtClean="0"/>
              <a:pPr/>
              <a:t>16/05/2016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3F107-7BCD-476D-80FD-0024246002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0047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2437" y="247318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sz="9800" b="1" dirty="0" smtClean="0"/>
              <a:t>THE INTEGRATED SPIRITUALITY TEAM</a:t>
            </a:r>
            <a:endParaRPr lang="en-GB" sz="9800" b="1" dirty="0"/>
          </a:p>
        </p:txBody>
      </p:sp>
    </p:spTree>
    <p:extLst>
      <p:ext uri="{BB962C8B-B14F-4D97-AF65-F5344CB8AC3E}">
        <p14:creationId xmlns:p14="http://schemas.microsoft.com/office/powerpoint/2010/main" xmlns="" val="120053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67EF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014" y="1415722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6000" dirty="0"/>
              <a:t>Our Spirituality can be summarised as:</a:t>
            </a:r>
          </a:p>
          <a:p>
            <a:pPr marL="0" indent="0">
              <a:buNone/>
            </a:pPr>
            <a:endParaRPr lang="en-GB" sz="1600" dirty="0"/>
          </a:p>
          <a:p>
            <a:pPr marL="0" indent="0" algn="just">
              <a:buNone/>
            </a:pPr>
            <a:endParaRPr lang="en-GB" sz="4400" b="1" dirty="0" smtClean="0"/>
          </a:p>
          <a:p>
            <a:pPr marL="0" indent="0" algn="just">
              <a:buNone/>
            </a:pPr>
            <a:r>
              <a:rPr lang="en-GB" sz="4400" b="1" dirty="0" smtClean="0"/>
              <a:t>Imitating </a:t>
            </a:r>
            <a:r>
              <a:rPr lang="en-GB" sz="4400" b="1" dirty="0"/>
              <a:t>Jesus, Mary and Joseph who loved, sought and desired God Alone in all things.</a:t>
            </a:r>
          </a:p>
        </p:txBody>
      </p:sp>
    </p:spTree>
    <p:extLst>
      <p:ext uri="{BB962C8B-B14F-4D97-AF65-F5344CB8AC3E}">
        <p14:creationId xmlns:p14="http://schemas.microsoft.com/office/powerpoint/2010/main" xmlns="" val="396533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000" b="1" dirty="0" smtClean="0"/>
              <a:t>Scriptural Basis</a:t>
            </a:r>
            <a:endParaRPr lang="en-GB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en-GB" sz="4000" dirty="0" smtClean="0"/>
          </a:p>
          <a:p>
            <a:pPr marL="0" indent="0" algn="just">
              <a:buNone/>
            </a:pPr>
            <a:endParaRPr lang="en-GB" sz="4000" dirty="0"/>
          </a:p>
          <a:p>
            <a:pPr marL="0" indent="0" algn="just">
              <a:buNone/>
            </a:pPr>
            <a:r>
              <a:rPr lang="en-GB" sz="4000" dirty="0" smtClean="0"/>
              <a:t>The scriptural Basis of our Spirituality is the series of scripture texts which our Founder gave us “to show us our path”.</a:t>
            </a:r>
          </a:p>
          <a:p>
            <a:pPr marL="0" indent="0" algn="just">
              <a:buNone/>
            </a:pPr>
            <a:r>
              <a:rPr lang="en-GB" sz="4000" dirty="0" smtClean="0"/>
              <a:t>(See “Selected Texts” pp. 16-20)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xmlns="" val="331327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4000" dirty="0" smtClean="0"/>
          </a:p>
          <a:p>
            <a:pPr marL="0" indent="0" algn="ctr">
              <a:buNone/>
            </a:pPr>
            <a:r>
              <a:rPr lang="en-GB" sz="6000" b="1" dirty="0" smtClean="0"/>
              <a:t>THE ROOTS TEAM QUESTIONNAIRE</a:t>
            </a:r>
          </a:p>
          <a:p>
            <a:pPr marL="0" indent="0">
              <a:buNone/>
            </a:pPr>
            <a:endParaRPr lang="en-GB" sz="6000" b="1" dirty="0"/>
          </a:p>
          <a:p>
            <a:pPr marL="0" indent="0" algn="just">
              <a:buNone/>
            </a:pPr>
            <a:r>
              <a:rPr lang="en-GB" sz="5400" dirty="0" smtClean="0"/>
              <a:t>We were invited by the International Roots Team to choose three aspects of our Charism and reflect on how each one is meaningful for today.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xmlns="" val="114559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331"/>
            <a:ext cx="12192000" cy="1325563"/>
          </a:xfrm>
          <a:gradFill>
            <a:gsLst>
              <a:gs pos="0">
                <a:srgbClr val="F67EF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en-GB" sz="6000" b="1" dirty="0" smtClean="0"/>
              <a:t>STRUGGLES AND QUESTIONS</a:t>
            </a:r>
            <a:endParaRPr lang="en-GB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36894"/>
            <a:ext cx="12192000" cy="5521106"/>
          </a:xfrm>
          <a:gradFill>
            <a:gsLst>
              <a:gs pos="0">
                <a:srgbClr val="F67EF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endParaRPr lang="en-GB" sz="4000" dirty="0" smtClean="0"/>
          </a:p>
          <a:p>
            <a:pPr marL="0" indent="0">
              <a:buNone/>
            </a:pPr>
            <a:endParaRPr lang="en-GB" sz="4000" dirty="0" smtClean="0"/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sz="4000" dirty="0" smtClean="0"/>
              <a:t>How do we integrate our Charism with the New </a:t>
            </a:r>
            <a:r>
              <a:rPr lang="en-GB" sz="4000" smtClean="0"/>
              <a:t>Story ?</a:t>
            </a:r>
          </a:p>
          <a:p>
            <a:pPr marL="0" indent="0" algn="just">
              <a:buNone/>
            </a:pPr>
            <a:endParaRPr lang="en-GB" sz="4000" dirty="0" smtClean="0"/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sz="4000" dirty="0" smtClean="0"/>
              <a:t>  How do we move away from and unlearn the certainties and securities that we grew up with and make the shift to an adult faith?</a:t>
            </a:r>
          </a:p>
          <a:p>
            <a:pPr>
              <a:buFont typeface="Wingdings" panose="05000000000000000000" pitchFamily="2" charset="2"/>
              <a:buChar char="v"/>
            </a:pP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xmlns="" val="253925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pattFill prst="ltUpDiag">
            <a:fgClr>
              <a:srgbClr val="FFFF00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endParaRPr lang="en-GB" sz="4000" dirty="0" smtClean="0"/>
          </a:p>
          <a:p>
            <a:pPr algn="just">
              <a:buFont typeface="Wingdings" panose="05000000000000000000" pitchFamily="2" charset="2"/>
              <a:buChar char="v"/>
            </a:pPr>
            <a:endParaRPr lang="en-GB" sz="4000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sz="4300" dirty="0" smtClean="0"/>
              <a:t>The traditional Christian narrative that Jesus came to appease an angry God no longer makes any sense.  So how do we understand the Incarnation today?</a:t>
            </a:r>
          </a:p>
          <a:p>
            <a:pPr marL="0" indent="0" algn="just">
              <a:buNone/>
            </a:pPr>
            <a:endParaRPr lang="en-GB" sz="4300" dirty="0" smtClean="0"/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sz="4300" dirty="0" smtClean="0"/>
              <a:t> The Churches do not teach the New Story.  So how do we present it without disturbing or upsetting people?</a:t>
            </a:r>
            <a:endParaRPr lang="en-GB" sz="4300" dirty="0"/>
          </a:p>
        </p:txBody>
      </p:sp>
    </p:spTree>
    <p:extLst>
      <p:ext uri="{BB962C8B-B14F-4D97-AF65-F5344CB8AC3E}">
        <p14:creationId xmlns:p14="http://schemas.microsoft.com/office/powerpoint/2010/main" xmlns="" val="265854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ainbow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041" t="-560"/>
          <a:stretch>
            <a:fillRect/>
          </a:stretch>
        </p:blipFill>
        <p:spPr bwMode="auto">
          <a:xfrm>
            <a:off x="0" y="-66347"/>
            <a:ext cx="12192000" cy="69243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12500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4000">
              <a:srgbClr val="92D05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000" b="1" dirty="0" smtClean="0"/>
              <a:t>OUR AIM</a:t>
            </a:r>
            <a:endParaRPr lang="en-GB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GB" sz="4000" dirty="0" smtClean="0"/>
              <a:t>  To deepen our knowledge and understanding of our own Spirituality and the New Story of the Universe in order to integrate them.</a:t>
            </a:r>
          </a:p>
          <a:p>
            <a:pPr marL="0" indent="0" algn="just">
              <a:buNone/>
            </a:pPr>
            <a:endParaRPr lang="en-GB" sz="4000" dirty="0" smtClean="0"/>
          </a:p>
          <a:p>
            <a:pPr algn="just">
              <a:buFont typeface="Wingdings" panose="05000000000000000000" pitchFamily="2" charset="2"/>
              <a:buChar char="v"/>
            </a:pPr>
            <a:r>
              <a:rPr lang="en-GB" sz="4000" dirty="0" smtClean="0"/>
              <a:t>  To share this with the wider Family so that it can be life-giving for all of us in our relationships with </a:t>
            </a:r>
            <a:r>
              <a:rPr lang="en-GB" sz="4000" dirty="0"/>
              <a:t>G</a:t>
            </a:r>
            <a:r>
              <a:rPr lang="en-GB" sz="4000" dirty="0" smtClean="0"/>
              <a:t>od, with one another and with Mother Earth.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xmlns="" val="3907080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000" b="1" dirty="0" smtClean="0"/>
              <a:t>OUR CHARISM</a:t>
            </a:r>
            <a:endParaRPr lang="en-GB" sz="6000" b="1" dirty="0"/>
          </a:p>
        </p:txBody>
      </p:sp>
      <p:sp useBgFill="1"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4000" dirty="0" smtClean="0"/>
              <a:t>Our Charism gives us our identity and includes everything that makes us what we are:</a:t>
            </a:r>
          </a:p>
          <a:p>
            <a:pPr marL="0" indent="0">
              <a:buNone/>
            </a:pPr>
            <a:endParaRPr lang="en-GB" sz="40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GB" sz="4000" dirty="0" smtClean="0"/>
              <a:t> 	</a:t>
            </a:r>
            <a:r>
              <a:rPr lang="en-GB" sz="4000" b="1" dirty="0" smtClean="0"/>
              <a:t>Structure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4000" b="1" dirty="0" smtClean="0"/>
              <a:t>    Spirit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4000" b="1" dirty="0" smtClean="0"/>
              <a:t>    Spirituality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4000" b="1" dirty="0" smtClean="0"/>
              <a:t>    Mission</a:t>
            </a:r>
          </a:p>
          <a:p>
            <a:pPr>
              <a:buFont typeface="Wingdings" panose="05000000000000000000" pitchFamily="2" charset="2"/>
              <a:buChar char="v"/>
            </a:pP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xmlns="" val="67681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000" b="1" dirty="0" smtClean="0"/>
              <a:t>OUR STRUCTURE</a:t>
            </a:r>
            <a:endParaRPr lang="en-GB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en-GB" sz="4400" dirty="0" smtClean="0"/>
          </a:p>
          <a:p>
            <a:pPr marL="0" indent="0" algn="just">
              <a:buNone/>
            </a:pPr>
            <a:r>
              <a:rPr lang="en-GB" sz="4400" dirty="0" smtClean="0"/>
              <a:t>Our present structure is that we are an Association of five Vocations – six if we include the Vocation of God Alone.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xmlns="" val="85651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4000">
              <a:srgbClr val="FF00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000" b="1" dirty="0" smtClean="0"/>
              <a:t>OUR MISSION</a:t>
            </a:r>
            <a:endParaRPr lang="en-GB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4400" dirty="0" smtClean="0"/>
              <a:t>Our mission is to spread and strengthen the faith that we are all children of God.</a:t>
            </a:r>
          </a:p>
          <a:p>
            <a:pPr marL="0" indent="0">
              <a:buNone/>
            </a:pPr>
            <a:r>
              <a:rPr lang="en-GB" sz="3600" dirty="0" smtClean="0"/>
              <a:t>This can be expressed in various ways:</a:t>
            </a:r>
          </a:p>
          <a:p>
            <a:r>
              <a:rPr lang="en-GB" sz="3600" dirty="0" smtClean="0"/>
              <a:t> To gather all the scattered children of God into one Family</a:t>
            </a:r>
          </a:p>
          <a:p>
            <a:r>
              <a:rPr lang="en-GB" sz="3600" dirty="0" smtClean="0"/>
              <a:t> To be and create Family</a:t>
            </a:r>
          </a:p>
          <a:p>
            <a:r>
              <a:rPr lang="en-GB" sz="3600" dirty="0" smtClean="0"/>
              <a:t>To promote communion.</a:t>
            </a:r>
          </a:p>
          <a:p>
            <a:endParaRPr lang="en-GB" sz="4400" dirty="0" smtClean="0"/>
          </a:p>
          <a:p>
            <a:pPr marL="0" indent="0">
              <a:buNone/>
            </a:pP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xmlns="" val="398670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7E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4577" y="329784"/>
            <a:ext cx="10709223" cy="584717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GB" sz="5400" dirty="0" smtClean="0"/>
          </a:p>
          <a:p>
            <a:pPr marL="0" indent="0" algn="just">
              <a:buNone/>
            </a:pPr>
            <a:r>
              <a:rPr lang="en-GB" sz="5400" dirty="0" smtClean="0"/>
              <a:t>Our Team is concerned with the other two aspects of it:</a:t>
            </a:r>
          </a:p>
          <a:p>
            <a:pPr marL="0" indent="0" algn="just">
              <a:buNone/>
            </a:pPr>
            <a:endParaRPr lang="en-GB" sz="4000" dirty="0"/>
          </a:p>
          <a:p>
            <a:pPr>
              <a:buFont typeface="Wingdings" panose="05000000000000000000" pitchFamily="2" charset="2"/>
              <a:buChar char="v"/>
            </a:pPr>
            <a:r>
              <a:rPr lang="en-GB" sz="4000" dirty="0" smtClean="0"/>
              <a:t>  </a:t>
            </a:r>
            <a:r>
              <a:rPr lang="en-GB" sz="4000" b="1" dirty="0" smtClean="0"/>
              <a:t>SPIRIT</a:t>
            </a:r>
          </a:p>
          <a:p>
            <a:pPr>
              <a:buFont typeface="Wingdings" panose="05000000000000000000" pitchFamily="2" charset="2"/>
              <a:buChar char="v"/>
            </a:pPr>
            <a:endParaRPr lang="en-GB" sz="4000" b="1" dirty="0"/>
          </a:p>
          <a:p>
            <a:pPr>
              <a:buFont typeface="Wingdings" panose="05000000000000000000" pitchFamily="2" charset="2"/>
              <a:buChar char="v"/>
            </a:pPr>
            <a:r>
              <a:rPr lang="en-GB" sz="4000" b="1" dirty="0" smtClean="0"/>
              <a:t>  SPIRITUALITY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xmlns="" val="372870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000">
              <a:srgbClr val="00B05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000" b="1" dirty="0" smtClean="0"/>
              <a:t>OUR SPIRIT</a:t>
            </a:r>
            <a:endParaRPr lang="en-GB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GB" sz="5400" dirty="0" smtClean="0"/>
          </a:p>
          <a:p>
            <a:pPr marL="0" indent="0">
              <a:buNone/>
            </a:pPr>
            <a:r>
              <a:rPr lang="en-GB" sz="5400" dirty="0" smtClean="0"/>
              <a:t>Our Spirit is the spirit of God Alone which can be summarised in our Founder’s words as “A </a:t>
            </a:r>
            <a:r>
              <a:rPr lang="en-GB" sz="5400" dirty="0"/>
              <a:t>s</a:t>
            </a:r>
            <a:r>
              <a:rPr lang="en-GB" sz="5400" dirty="0" smtClean="0"/>
              <a:t>pirit of zeal and detachment lived to a heroic degree”.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xmlns="" val="350375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trellis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000" b="1" dirty="0" smtClean="0"/>
              <a:t>SCRIPTURAL BASIS</a:t>
            </a:r>
            <a:endParaRPr lang="en-GB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4000" dirty="0" smtClean="0"/>
              <a:t>The scriptural basis for the Spirit of God Alone is:</a:t>
            </a:r>
          </a:p>
          <a:p>
            <a:pPr marL="0" indent="0">
              <a:buNone/>
            </a:pPr>
            <a:endParaRPr lang="en-GB" sz="4000" dirty="0"/>
          </a:p>
          <a:p>
            <a:pPr marL="0" indent="0">
              <a:buNone/>
            </a:pPr>
            <a:r>
              <a:rPr lang="en-GB" sz="6000" dirty="0" smtClean="0"/>
              <a:t>“Seek first the reign of God and God’s justice and all things will be given to you”.  </a:t>
            </a:r>
            <a:r>
              <a:rPr lang="en-GB" sz="4000" dirty="0" smtClean="0"/>
              <a:t>(Matthew 6:33)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xmlns="" val="313407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000">
              <a:schemeClr val="accent6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000" b="1" dirty="0" smtClean="0"/>
              <a:t>OUR SPIRITUALITY</a:t>
            </a:r>
            <a:endParaRPr lang="en-GB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GB" sz="4000" dirty="0" smtClean="0"/>
              <a:t>Our Founder took two trends of spirituality that were very popular from 17</a:t>
            </a:r>
            <a:r>
              <a:rPr lang="en-GB" sz="4000" baseline="30000" dirty="0" smtClean="0"/>
              <a:t>th</a:t>
            </a:r>
            <a:r>
              <a:rPr lang="en-GB" sz="4000" dirty="0" smtClean="0"/>
              <a:t> century France and joined them together to give us our way of life:</a:t>
            </a:r>
          </a:p>
          <a:p>
            <a:pPr marL="0" indent="0" algn="just">
              <a:buNone/>
            </a:pPr>
            <a:endParaRPr lang="en-GB" sz="4000" dirty="0" smtClean="0"/>
          </a:p>
          <a:p>
            <a:pPr marL="0" indent="0">
              <a:buNone/>
            </a:pPr>
            <a:r>
              <a:rPr lang="en-GB" sz="4800" b="1" dirty="0" smtClean="0"/>
              <a:t>God Alone</a:t>
            </a:r>
          </a:p>
          <a:p>
            <a:pPr marL="0" indent="0">
              <a:buNone/>
            </a:pPr>
            <a:r>
              <a:rPr lang="en-GB" sz="4800" b="1" dirty="0" smtClean="0"/>
              <a:t>The Holy Family</a:t>
            </a:r>
          </a:p>
          <a:p>
            <a:pPr marL="0" indent="0">
              <a:buNone/>
            </a:pPr>
            <a:endParaRPr lang="en-GB" sz="4800" b="1" dirty="0" smtClean="0"/>
          </a:p>
          <a:p>
            <a:pPr marL="0" indent="0" algn="just">
              <a:buNone/>
            </a:pPr>
            <a:r>
              <a:rPr lang="en-GB" sz="3900" dirty="0" smtClean="0"/>
              <a:t>These two focal points of our spirituality are inseparable and therein lies its originality.</a:t>
            </a:r>
          </a:p>
          <a:p>
            <a:pPr marL="0" indent="0">
              <a:buNone/>
            </a:pPr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xmlns="" val="241619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269</TotalTime>
  <Words>465</Words>
  <Application>Microsoft Office PowerPoint</Application>
  <PresentationFormat>Custom</PresentationFormat>
  <Paragraphs>65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 THE INTEGRATED SPIRITUALITY TEAM</vt:lpstr>
      <vt:lpstr>OUR AIM</vt:lpstr>
      <vt:lpstr>OUR CHARISM</vt:lpstr>
      <vt:lpstr>OUR STRUCTURE</vt:lpstr>
      <vt:lpstr>OUR MISSION</vt:lpstr>
      <vt:lpstr>Slide 6</vt:lpstr>
      <vt:lpstr>OUR SPIRIT</vt:lpstr>
      <vt:lpstr>SCRIPTURAL BASIS</vt:lpstr>
      <vt:lpstr>OUR SPIRITUALITY</vt:lpstr>
      <vt:lpstr>Slide 10</vt:lpstr>
      <vt:lpstr>Scriptural Basis</vt:lpstr>
      <vt:lpstr>Slide 12</vt:lpstr>
      <vt:lpstr>STRUGGLES AND QUESTIONS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INTEGRATED SPIRITUALITY TEAM</dc:title>
  <dc:creator>Aine Hayde</dc:creator>
  <cp:lastModifiedBy>Claire</cp:lastModifiedBy>
  <cp:revision>63</cp:revision>
  <cp:lastPrinted>2016-04-16T15:44:51Z</cp:lastPrinted>
  <dcterms:created xsi:type="dcterms:W3CDTF">2016-04-16T14:19:39Z</dcterms:created>
  <dcterms:modified xsi:type="dcterms:W3CDTF">2016-05-16T16:59:23Z</dcterms:modified>
</cp:coreProperties>
</file>